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257" r:id="rId3"/>
    <p:sldId id="258" r:id="rId4"/>
    <p:sldId id="339" r:id="rId5"/>
    <p:sldId id="293" r:id="rId6"/>
    <p:sldId id="322" r:id="rId7"/>
    <p:sldId id="333" r:id="rId8"/>
    <p:sldId id="340" r:id="rId9"/>
    <p:sldId id="334" r:id="rId10"/>
    <p:sldId id="335" r:id="rId11"/>
    <p:sldId id="336" r:id="rId12"/>
    <p:sldId id="337" r:id="rId13"/>
    <p:sldId id="338" r:id="rId14"/>
    <p:sldId id="274" r:id="rId15"/>
    <p:sldId id="276" r:id="rId16"/>
    <p:sldId id="277" r:id="rId17"/>
    <p:sldId id="279" r:id="rId18"/>
    <p:sldId id="278" r:id="rId19"/>
    <p:sldId id="325" r:id="rId20"/>
    <p:sldId id="326" r:id="rId21"/>
    <p:sldId id="275" r:id="rId22"/>
    <p:sldId id="259" r:id="rId23"/>
    <p:sldId id="324" r:id="rId24"/>
    <p:sldId id="272" r:id="rId25"/>
    <p:sldId id="341" r:id="rId26"/>
    <p:sldId id="290" r:id="rId27"/>
    <p:sldId id="291" r:id="rId28"/>
    <p:sldId id="328" r:id="rId29"/>
    <p:sldId id="281" r:id="rId30"/>
    <p:sldId id="282" r:id="rId31"/>
    <p:sldId id="327" r:id="rId32"/>
    <p:sldId id="261" r:id="rId33"/>
    <p:sldId id="262" r:id="rId34"/>
    <p:sldId id="263" r:id="rId35"/>
    <p:sldId id="264" r:id="rId36"/>
    <p:sldId id="265" r:id="rId37"/>
    <p:sldId id="267" r:id="rId38"/>
    <p:sldId id="268" r:id="rId39"/>
    <p:sldId id="269" r:id="rId40"/>
    <p:sldId id="266" r:id="rId41"/>
    <p:sldId id="270" r:id="rId42"/>
    <p:sldId id="295" r:id="rId43"/>
    <p:sldId id="271" r:id="rId44"/>
    <p:sldId id="296" r:id="rId45"/>
    <p:sldId id="297" r:id="rId46"/>
    <p:sldId id="298" r:id="rId47"/>
    <p:sldId id="299" r:id="rId48"/>
    <p:sldId id="314" r:id="rId49"/>
    <p:sldId id="301" r:id="rId50"/>
    <p:sldId id="294" r:id="rId51"/>
    <p:sldId id="313" r:id="rId52"/>
    <p:sldId id="315" r:id="rId53"/>
    <p:sldId id="316" r:id="rId54"/>
    <p:sldId id="317" r:id="rId55"/>
    <p:sldId id="308" r:id="rId56"/>
    <p:sldId id="307" r:id="rId57"/>
    <p:sldId id="330" r:id="rId58"/>
    <p:sldId id="331" r:id="rId59"/>
    <p:sldId id="309" r:id="rId60"/>
    <p:sldId id="332" r:id="rId61"/>
    <p:sldId id="310" r:id="rId62"/>
    <p:sldId id="311" r:id="rId6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68" autoAdjust="0"/>
    <p:restoredTop sz="94643" autoAdjust="0"/>
  </p:normalViewPr>
  <p:slideViewPr>
    <p:cSldViewPr>
      <p:cViewPr varScale="1">
        <p:scale>
          <a:sx n="82" d="100"/>
          <a:sy n="82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г.Заринск (384 от истока)</c:v>
                </c:pt>
                <c:pt idx="1">
                  <c:v>п.Тальменка (571 от истока)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44.4</c:v>
                </c:pt>
                <c:pt idx="1">
                  <c:v>50.3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г.Заринск (384 от истока)</c:v>
                </c:pt>
                <c:pt idx="1">
                  <c:v>п.Тальменка (571 от истока)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37.9</c:v>
                </c:pt>
                <c:pt idx="1">
                  <c:v>58.9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г.Заринск (384 от истока)</c:v>
                </c:pt>
                <c:pt idx="1">
                  <c:v>п.Тальменка (571 от истока)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42.5</c:v>
                </c:pt>
                <c:pt idx="1">
                  <c:v>49</c:v>
                </c:pt>
              </c:numCache>
            </c:numRef>
          </c:val>
        </c:ser>
        <c:marker val="1"/>
        <c:axId val="112071040"/>
        <c:axId val="112072576"/>
      </c:lineChart>
      <c:catAx>
        <c:axId val="112071040"/>
        <c:scaling>
          <c:orientation val="minMax"/>
        </c:scaling>
        <c:axPos val="b"/>
        <c:tickLblPos val="nextTo"/>
        <c:crossAx val="112072576"/>
        <c:crosses val="autoZero"/>
        <c:auto val="1"/>
        <c:lblAlgn val="ctr"/>
        <c:lblOffset val="100"/>
      </c:catAx>
      <c:valAx>
        <c:axId val="112072576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112071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г.Рубцовск</c:v>
                </c:pt>
                <c:pt idx="1">
                  <c:v>г.Рубцовск</c:v>
                </c:pt>
                <c:pt idx="2">
                  <c:v>г.Алейск</c:v>
                </c:pt>
                <c:pt idx="3">
                  <c:v>г.Алейск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31.7</c:v>
                </c:pt>
                <c:pt idx="2">
                  <c:v>25.5</c:v>
                </c:pt>
                <c:pt idx="3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г.Рубцовск</c:v>
                </c:pt>
                <c:pt idx="1">
                  <c:v>г.Рубцовск</c:v>
                </c:pt>
                <c:pt idx="2">
                  <c:v>г.Алейск</c:v>
                </c:pt>
                <c:pt idx="3">
                  <c:v>г.Алейск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19.600000000000001</c:v>
                </c:pt>
                <c:pt idx="1">
                  <c:v>26.9</c:v>
                </c:pt>
                <c:pt idx="2">
                  <c:v>20.8</c:v>
                </c:pt>
                <c:pt idx="3">
                  <c:v>26.6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г.Рубцовск</c:v>
                </c:pt>
                <c:pt idx="1">
                  <c:v>г.Рубцовск</c:v>
                </c:pt>
                <c:pt idx="2">
                  <c:v>г.Алейск</c:v>
                </c:pt>
                <c:pt idx="3">
                  <c:v>г.Алейск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26.5</c:v>
                </c:pt>
                <c:pt idx="1">
                  <c:v>31.9</c:v>
                </c:pt>
                <c:pt idx="2">
                  <c:v>30.8</c:v>
                </c:pt>
                <c:pt idx="3">
                  <c:v>25.4</c:v>
                </c:pt>
              </c:numCache>
            </c:numRef>
          </c:val>
        </c:ser>
        <c:marker val="1"/>
        <c:axId val="112118784"/>
        <c:axId val="112124672"/>
      </c:lineChart>
      <c:catAx>
        <c:axId val="112118784"/>
        <c:scaling>
          <c:orientation val="minMax"/>
        </c:scaling>
        <c:axPos val="b"/>
        <c:tickLblPos val="nextTo"/>
        <c:crossAx val="112124672"/>
        <c:crosses val="autoZero"/>
        <c:auto val="1"/>
        <c:lblAlgn val="ctr"/>
        <c:lblOffset val="100"/>
      </c:catAx>
      <c:valAx>
        <c:axId val="112124672"/>
        <c:scaling>
          <c:orientation val="minMax"/>
        </c:scaling>
        <c:axPos val="l"/>
        <c:majorGridlines/>
        <c:numFmt formatCode="General" sourceLinked="1"/>
        <c:tickLblPos val="nextTo"/>
        <c:crossAx val="112118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с.Фоминское</c:v>
                </c:pt>
                <c:pt idx="1">
                  <c:v>г.Барнаул</c:v>
                </c:pt>
                <c:pt idx="2">
                  <c:v>г.Барнаул</c:v>
                </c:pt>
                <c:pt idx="3">
                  <c:v>г.Камень-на-Оби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9.06</c:v>
                </c:pt>
                <c:pt idx="1">
                  <c:v>28.7</c:v>
                </c:pt>
                <c:pt idx="2">
                  <c:v>35.1</c:v>
                </c:pt>
                <c:pt idx="3">
                  <c:v>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с.Фоминское</c:v>
                </c:pt>
                <c:pt idx="1">
                  <c:v>г.Барнаул</c:v>
                </c:pt>
                <c:pt idx="2">
                  <c:v>г.Барнаул</c:v>
                </c:pt>
                <c:pt idx="3">
                  <c:v>г.Камень-на-Оби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15.5</c:v>
                </c:pt>
                <c:pt idx="1">
                  <c:v>19.2</c:v>
                </c:pt>
                <c:pt idx="2">
                  <c:v>23.3</c:v>
                </c:pt>
                <c:pt idx="3">
                  <c:v>19.399999999999999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с.Фоминское</c:v>
                </c:pt>
                <c:pt idx="1">
                  <c:v>г.Барнаул</c:v>
                </c:pt>
                <c:pt idx="2">
                  <c:v>г.Барнаул</c:v>
                </c:pt>
                <c:pt idx="3">
                  <c:v>г.Камень-на-Оби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13.4</c:v>
                </c:pt>
                <c:pt idx="1">
                  <c:v>29.6</c:v>
                </c:pt>
                <c:pt idx="2">
                  <c:v>38.5</c:v>
                </c:pt>
                <c:pt idx="3">
                  <c:v>23.9</c:v>
                </c:pt>
              </c:numCache>
            </c:numRef>
          </c:val>
        </c:ser>
        <c:marker val="1"/>
        <c:axId val="112207744"/>
        <c:axId val="112209280"/>
      </c:lineChart>
      <c:catAx>
        <c:axId val="112207744"/>
        <c:scaling>
          <c:orientation val="minMax"/>
        </c:scaling>
        <c:axPos val="b"/>
        <c:tickLblPos val="nextTo"/>
        <c:crossAx val="112209280"/>
        <c:crosses val="autoZero"/>
        <c:auto val="1"/>
        <c:lblAlgn val="ctr"/>
        <c:lblOffset val="100"/>
      </c:catAx>
      <c:valAx>
        <c:axId val="112209280"/>
        <c:scaling>
          <c:orientation val="minMax"/>
        </c:scaling>
        <c:axPos val="l"/>
        <c:majorGridlines/>
        <c:numFmt formatCode="General" sourceLinked="1"/>
        <c:tickLblPos val="nextTo"/>
        <c:crossAx val="1122077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с.Тюнгур</c:v>
                </c:pt>
                <c:pt idx="1">
                  <c:v>с.Сростки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14.2</c:v>
                </c:pt>
                <c:pt idx="1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с.Тюнгур</c:v>
                </c:pt>
                <c:pt idx="1">
                  <c:v>с.Сростки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6.63</c:v>
                </c:pt>
                <c:pt idx="1">
                  <c:v>4.46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с.Тюнгур</c:v>
                </c:pt>
                <c:pt idx="1">
                  <c:v>с.Сростки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14.9</c:v>
                </c:pt>
                <c:pt idx="1">
                  <c:v>40</c:v>
                </c:pt>
              </c:numCache>
            </c:numRef>
          </c:val>
        </c:ser>
        <c:marker val="1"/>
        <c:axId val="112247552"/>
        <c:axId val="112249088"/>
      </c:lineChart>
      <c:catAx>
        <c:axId val="112247552"/>
        <c:scaling>
          <c:orientation val="minMax"/>
        </c:scaling>
        <c:axPos val="b"/>
        <c:tickLblPos val="nextTo"/>
        <c:crossAx val="112249088"/>
        <c:crosses val="autoZero"/>
        <c:auto val="1"/>
        <c:lblAlgn val="ctr"/>
        <c:lblOffset val="100"/>
      </c:catAx>
      <c:valAx>
        <c:axId val="112249088"/>
        <c:scaling>
          <c:orientation val="minMax"/>
        </c:scaling>
        <c:axPos val="l"/>
        <c:majorGridlines/>
        <c:numFmt formatCode="General" sourceLinked="1"/>
        <c:tickLblPos val="nextTo"/>
        <c:crossAx val="1122475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г.Бийск</c:v>
                </c:pt>
                <c:pt idx="1">
                  <c:v>г.Бийск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17.100000000000001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г.Бийск</c:v>
                </c:pt>
                <c:pt idx="1">
                  <c:v>г.Бийск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9.48</c:v>
                </c:pt>
                <c:pt idx="1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г.Бийск</c:v>
                </c:pt>
                <c:pt idx="1">
                  <c:v>г.Бийск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11.3</c:v>
                </c:pt>
                <c:pt idx="1">
                  <c:v>19.7</c:v>
                </c:pt>
              </c:numCache>
            </c:numRef>
          </c:val>
        </c:ser>
        <c:marker val="1"/>
        <c:axId val="112504192"/>
        <c:axId val="112510080"/>
      </c:lineChart>
      <c:catAx>
        <c:axId val="112504192"/>
        <c:scaling>
          <c:orientation val="minMax"/>
        </c:scaling>
        <c:axPos val="b"/>
        <c:tickLblPos val="nextTo"/>
        <c:crossAx val="112510080"/>
        <c:crosses val="autoZero"/>
        <c:auto val="1"/>
        <c:lblAlgn val="ctr"/>
        <c:lblOffset val="100"/>
      </c:catAx>
      <c:valAx>
        <c:axId val="112510080"/>
        <c:scaling>
          <c:orientation val="minMax"/>
        </c:scaling>
        <c:axPos val="l"/>
        <c:majorGridlines/>
        <c:numFmt formatCode="General" sourceLinked="1"/>
        <c:tickLblPos val="nextTo"/>
        <c:crossAx val="112504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051E-F8CA-43D6-B640-AEEA92C3854A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7B5B4-9DFC-45BB-BC4D-C4CA641B7A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7B5B4-9DFC-45BB-BC4D-C4CA641B7AA8}" type="slidenum">
              <a:rPr lang="ru-RU" smtClean="0"/>
              <a:t>59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A88068-8D41-4607-AA0D-F3B82F87ED7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62AF68-CE3F-415E-B746-3FD768219D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851648" cy="2880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Лекция </a:t>
            </a:r>
            <a:br>
              <a:rPr lang="ru-RU" dirty="0" smtClean="0"/>
            </a:br>
            <a:r>
              <a:rPr lang="ru-RU" dirty="0" smtClean="0"/>
              <a:t>«Водные ресурсы Алтайского края»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Назначение ГТС прудов и водохранилищ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4900" b="1" dirty="0" smtClean="0"/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Большинство ГТС прудов и водохранилищ на территории Алтайского края построено в 1970-1980 гг. для целей орошения, обводнения сельскохозяйственных земель и рыборазведения. 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 территории Алтайского края построено свыше 70 прудов и водохранилищ емкостью более 1 млн.м</a:t>
            </a: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в том числе 4 водохранилища емкостью более 10 млн.м</a:t>
            </a: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свыше 140 водохранилищ емкостью свыше 0,5 млн.м</a:t>
            </a: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Наиболее крупным в ряду водохранилищ Алтайского края является Гилевское водохранилище на р. Алей. Емкость водохранилища 471 млн.м</a:t>
            </a: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Плотина, протяженностью 2760 м, создает водоем с площадью зеркала 59,5 км</a:t>
            </a: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Оно предназначено для обеспечения устойчивого водоснабжения Рубцовского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промузла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хозяйственно-бытового водоснабжения сел и городов, тяготеющих к Алею, а также для орошения земель Алейской оросительной системы. 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Склюихинское водохранилище объемом является вторым по величине и предназначено для обеспечения водой г. Рубцовска в период весенне-летнего паводка  р.Алей,  летнюю и зимнею межень. Проектная емкость водохранилища 36,8 млн.м</a:t>
            </a:r>
            <a:r>
              <a:rPr lang="ru-RU" sz="49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максимальный напор 11,5 м, длина дамбы – 6,5 км.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В сельских районах Алтайского края создано большое число перегораживающих сооружений не инженерного типа, которые возводились хозяйствами самостоятельно для водопоя скота и рекреации без проектной документации и соблюдения необходимых норм и правил.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Водохранилища объемом 10 млн.куб.м и более</a:t>
            </a:r>
            <a:endParaRPr lang="ru-RU" sz="3600" b="1" dirty="0"/>
          </a:p>
        </p:txBody>
      </p:sp>
      <p:pic>
        <p:nvPicPr>
          <p:cNvPr id="4" name="Содержимое 3" descr="ГТС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l="2257" t="14308" r="1389" b="4425"/>
          <a:stretch>
            <a:fillRect/>
          </a:stretch>
        </p:blipFill>
        <p:spPr>
          <a:xfrm>
            <a:off x="642910" y="2143116"/>
            <a:ext cx="792961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     </a:t>
            </a:r>
            <a:r>
              <a:rPr lang="ru-RU" sz="3600" b="1" dirty="0" err="1" smtClean="0"/>
              <a:t>Гилёвское</a:t>
            </a:r>
            <a:r>
              <a:rPr lang="ru-RU" sz="3600" b="1" dirty="0" smtClean="0"/>
              <a:t> водохранилище. </a:t>
            </a:r>
            <a:r>
              <a:rPr lang="ru-RU" sz="2400" b="1" dirty="0" smtClean="0"/>
              <a:t>Плотина</a:t>
            </a:r>
            <a:endParaRPr lang="ru-RU" sz="3600" b="1" dirty="0"/>
          </a:p>
        </p:txBody>
      </p:sp>
      <p:pic>
        <p:nvPicPr>
          <p:cNvPr id="4" name="Содержимое 3" descr="Гилевское-водохранилищ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142976" y="1428736"/>
            <a:ext cx="6768612" cy="507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8086724" cy="867524"/>
          </a:xfrm>
        </p:spPr>
        <p:txBody>
          <a:bodyPr>
            <a:normAutofit fontScale="90000"/>
          </a:bodyPr>
          <a:lstStyle/>
          <a:p>
            <a:r>
              <a:rPr lang="ru-RU" sz="4000" b="1" dirty="0" err="1" smtClean="0"/>
              <a:t>Гилёвское</a:t>
            </a:r>
            <a:r>
              <a:rPr lang="ru-RU" sz="4000" b="1" dirty="0" smtClean="0"/>
              <a:t> водохранилище.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b="1" dirty="0" smtClean="0"/>
              <a:t>Водоспускное сооружение</a:t>
            </a:r>
            <a:endParaRPr lang="ru-RU" sz="3600" b="1" dirty="0"/>
          </a:p>
        </p:txBody>
      </p:sp>
      <p:pic>
        <p:nvPicPr>
          <p:cNvPr id="4" name="Содержимое 3" descr="0_mediagal_6500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258515" cy="48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2491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786058"/>
            <a:ext cx="6771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ВОДОПОТРЕБЛЕНИЕ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Водозаборные сооружения поверхностных вод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Водозаборные сооружения поверхностных вод – это комплекс гидротехнических сооружений, включающий водоприемник, насосную станцию с водоводами. </a:t>
            </a:r>
            <a:endParaRPr lang="ru-RU" dirty="0" smtClean="0"/>
          </a:p>
          <a:p>
            <a:pPr algn="just"/>
            <a:r>
              <a:rPr lang="ru-RU" dirty="0" smtClean="0"/>
              <a:t>Условия забора </a:t>
            </a:r>
            <a:r>
              <a:rPr lang="ru-RU" dirty="0" smtClean="0"/>
              <a:t>воды и особенности источника водоснабжения влияют на выбор типа водозабора. </a:t>
            </a:r>
            <a:endParaRPr lang="ru-RU" dirty="0" smtClean="0"/>
          </a:p>
          <a:p>
            <a:pPr algn="just"/>
            <a:r>
              <a:rPr lang="ru-RU" dirty="0" smtClean="0"/>
              <a:t>Наибольшее распространение </a:t>
            </a:r>
            <a:r>
              <a:rPr lang="ru-RU" dirty="0" smtClean="0"/>
              <a:t>получили две схемы водозабора, которые отличаются между собой расположением водоприемника относительно берега: </a:t>
            </a:r>
            <a:r>
              <a:rPr lang="ru-RU" b="1" i="1" dirty="0" smtClean="0"/>
              <a:t>берегового типа,</a:t>
            </a:r>
            <a:r>
              <a:rPr lang="ru-RU" dirty="0" smtClean="0"/>
              <a:t> у которых водоприемник располагается на берегу, а его водоприемные отверстия всегда доступны для осмотра, очистки и ремонта; </a:t>
            </a:r>
            <a:r>
              <a:rPr lang="ru-RU" b="1" i="1" dirty="0" smtClean="0"/>
              <a:t>руслового типа, </a:t>
            </a:r>
            <a:r>
              <a:rPr lang="ru-RU" dirty="0" smtClean="0"/>
              <a:t>водоприемники которых затоплены и удалены от берега, а их водоприемные отверстия в отдельные периоды года (например, </a:t>
            </a:r>
            <a:r>
              <a:rPr lang="ru-RU" dirty="0" err="1" smtClean="0"/>
              <a:t>шугоход</a:t>
            </a:r>
            <a:r>
              <a:rPr lang="ru-RU" dirty="0" smtClean="0"/>
              <a:t>, ледоход) оказываются практически недоступными для обслуживания.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817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   Водозабор руслового типа. </a:t>
            </a:r>
            <a:r>
              <a:rPr lang="ru-RU" sz="2800" b="1" dirty="0" smtClean="0"/>
              <a:t>Вид с воды</a:t>
            </a:r>
            <a:endParaRPr lang="ru-RU" sz="3600" b="1" dirty="0"/>
          </a:p>
        </p:txBody>
      </p:sp>
      <p:pic>
        <p:nvPicPr>
          <p:cNvPr id="4" name="Содержимое 3" descr="ТЭЦ-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856611" y="1357298"/>
            <a:ext cx="7511721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Водозабор руслового типа. </a:t>
            </a:r>
            <a:r>
              <a:rPr lang="ru-RU" sz="2800" b="1" dirty="0" smtClean="0"/>
              <a:t>Вид с берега  </a:t>
            </a:r>
            <a:endParaRPr lang="ru-RU" sz="3600" b="1" dirty="0"/>
          </a:p>
        </p:txBody>
      </p:sp>
      <p:pic>
        <p:nvPicPr>
          <p:cNvPr id="4" name="Содержимое 3" descr="75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572427" cy="503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086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Водозабор берегового типа</a:t>
            </a:r>
            <a:endParaRPr lang="ru-RU" sz="3600" b="1" dirty="0"/>
          </a:p>
        </p:txBody>
      </p:sp>
      <p:pic>
        <p:nvPicPr>
          <p:cNvPr id="4" name="Содержимое 3" descr="71_bi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48312" y="1285860"/>
            <a:ext cx="7809902" cy="499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Динамика объема водозабора </a:t>
            </a:r>
            <a:endParaRPr lang="ru-RU" sz="36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35162"/>
          <a:ext cx="8229600" cy="3994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2329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54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Забрано поверхностной воды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297.36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285.88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8543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Забрано подземной воды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90.08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89.04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Карта</a:t>
            </a:r>
            <a:r>
              <a:rPr lang="ru-RU" sz="3600" dirty="0" smtClean="0"/>
              <a:t> </a:t>
            </a:r>
            <a:r>
              <a:rPr lang="ru-RU" sz="3600" b="1" dirty="0" smtClean="0"/>
              <a:t>Алтайского</a:t>
            </a:r>
            <a:r>
              <a:rPr lang="ru-RU" sz="3600" dirty="0" smtClean="0"/>
              <a:t> </a:t>
            </a:r>
            <a:r>
              <a:rPr lang="ru-RU" sz="3600" b="1" dirty="0" smtClean="0"/>
              <a:t>края</a:t>
            </a:r>
            <a:endParaRPr lang="ru-RU" sz="3600" b="1" dirty="0"/>
          </a:p>
        </p:txBody>
      </p:sp>
      <p:pic>
        <p:nvPicPr>
          <p:cNvPr id="4" name="Содержимое 3" descr="ALT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6972401" cy="5214974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72464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Динамика объема водопользования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00173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1357322"/>
                <a:gridCol w="1785950"/>
                <a:gridCol w="1585866"/>
              </a:tblGrid>
              <a:tr h="4257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Использовано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воды, в том числе: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364,05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349,42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питьевые и хозяйственно-бытовые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нужды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74,82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74,74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производственные нужды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220,65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206,85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орошение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32,73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33,27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сельхозводоснабжение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нужды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млн.м3</a:t>
                      </a:r>
                    </a:p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32,58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31,61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8928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3145" y="2967335"/>
            <a:ext cx="661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ВОДООТВЕДЕНИЕ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Основные потребители воды- источники  её загрязнения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    	</a:t>
            </a:r>
            <a:r>
              <a:rPr lang="ru-RU" sz="2200" dirty="0" smtClean="0"/>
              <a:t>Основными потребителями и источниками загрязнения поверхностных вод на территории Алтайского края являются предприятия теплоэнергетики, и жилищно-коммунальные хозяйства.</a:t>
            </a:r>
          </a:p>
          <a:p>
            <a:pPr algn="just">
              <a:buNone/>
            </a:pPr>
            <a:r>
              <a:rPr lang="ru-RU" sz="2200" dirty="0" smtClean="0"/>
              <a:t>		На сегодняшний день самыми распространенными загрязняющими веществами, сбрасываемыми в водные объекты являются: взвешенные вещества, сухой остаток, нефтепродукты, соединения железа общего, цинк, медь, </a:t>
            </a:r>
            <a:r>
              <a:rPr lang="ru-RU" sz="2200" dirty="0" err="1" smtClean="0"/>
              <a:t>легкоокисляемая</a:t>
            </a:r>
            <a:r>
              <a:rPr lang="ru-RU" sz="2200" dirty="0" smtClean="0"/>
              <a:t> органика (по показателю </a:t>
            </a:r>
            <a:r>
              <a:rPr lang="ru-RU" sz="2200" dirty="0" err="1" smtClean="0"/>
              <a:t>БПКполн</a:t>
            </a:r>
            <a:r>
              <a:rPr lang="ru-RU" sz="2200" dirty="0" smtClean="0"/>
              <a:t>.), соединения азота (азот аммонийный, азот </a:t>
            </a:r>
            <a:r>
              <a:rPr lang="ru-RU" sz="2200" dirty="0" err="1" smtClean="0"/>
              <a:t>нитритный</a:t>
            </a:r>
            <a:r>
              <a:rPr lang="ru-RU" sz="2200" dirty="0" smtClean="0"/>
              <a:t>, </a:t>
            </a:r>
            <a:r>
              <a:rPr lang="ru-RU" sz="2200" dirty="0" err="1" smtClean="0"/>
              <a:t>азот</a:t>
            </a:r>
            <a:r>
              <a:rPr lang="ru-RU" sz="2200" dirty="0" smtClean="0"/>
              <a:t> нитратный)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Показатели объема сбросов сточных вод в  2018 году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Фактический сброс сточных вод в водные объекты в 2018 году составил 260,62 млн.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том числе: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- без очистки 8.27 млн.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- не достаточно очищенной – 9.06 млн.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- нормативно чистой – 139.15 млн.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- нормативно очищенной – 104.14 млн.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Мощность очистных сооружений составляет – 327.2 млн. 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Сброс загрязняющих веществ в поверхностные водные объекты в 2018 году  составил  64191,77 т. (2017 г.- 69995,62 т.), что на 5803,85 т. меньше, чем в предыдущем году.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Calibri" pitchFamily="34" charset="0"/>
                <a:cs typeface="Times New Roman" pitchFamily="18" charset="0"/>
              </a:rPr>
              <a:t>Основные источники загрязнения    поверхностных вод р.Обь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720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 из крупных источников загрязнения р. Обь в районе г. Барнаула является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ООО «Барнаульский водоканал»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который в 2018 г. по сравнению с 2017 г. увеличил сброс сточных вод на 1610,00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Суммарный объем сброса в 2018 году составил 65390,00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 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АО «Барнаульская генерация»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2018 году уменьшила сброс сточных вод на 660,00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суммарный объем сброса составил 6380,00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АО «Барнаульская ТЭЦ-3»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2018 году увеличила сброс сточных вод на 140,00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суммарный объем сброса составил 5110,00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Новоалтайскводоканал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2018 г. по сравнению с 2017 г. уменьшил сброс сточных вод на 70,00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Суммарный объем сброса в 2018 году составил 3650,00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Объем сброса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Комитета по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дорожному хозяйству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, благоустройству, транспорту и связи города Барнаула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2018 году составил 7600,00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МУП «Каменские теплосети» г. Камень-на-Оби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2018 году по сравнению с 2017 годом увеличил сброс сточных вод на 60,00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Суммарный объем сброса составил 890,00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источники загрязнения поверхностных вод р. Бия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Объём сброса сточных вод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МУП г. Бийска «Водоканал»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2018 году по сравнению с 2017 увеличился на 820,00 тыс.м³ и составил 11530,00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Объём сброса сточных вод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Бийскэнерго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сравнению с прошлым годом сократился на 4580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составил 128010,00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Объём сброса сточных вод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ФКП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Бийский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олеумный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завод» (ФКП «БОЗ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сравнению с 2017 годом сократился на 800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составил 5950,00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/год.  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Объём сброса сточных вод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Бийские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промышленные воды»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сравнению с предыдущим годом сократился на 120,00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составил 470,00 тыс.м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Основные источники загрязнения поверхностных вод р. Алей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Сброс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Сибирь-Полиметаллы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(Зареченский рудник)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2018 году по сравнению с предыдущим годом уменьшился на 550,00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составил 1000,00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Сброс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Сибирь-Полиметаллы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» (Степной рудник)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2018 году по сравнению с предыдущим годом увеличился на 10,00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составил 260,00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Объем сброса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МУП «Рубцовский водоканал» г. Рубцовск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2018 году по сравнению с 2017 годом уменьшился на 160,00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составил 2260,00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Сброс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Сибирь-Полиметаллы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Корбалихинский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рудник)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2018 году по сравнению с предыдущим годом значительно уменьшился и составил 240,00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Сброс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ФГБУ Управление «Алтаймелиоводхоз» (Рубцовский филиал)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2018 году по сравнению с предыдущим годом уменьшился на 260,00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составил 3490,00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Сброс сточных вод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ЗАО «Горняцкий водоканал»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2018 году по сравнению с предыдущим годом увеличился на 10,00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составил 220,00 тыс.м</a:t>
            </a:r>
            <a:r>
              <a:rPr lang="ru-RU" sz="1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/год.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5786" y="3857628"/>
            <a:ext cx="7072362" cy="1643074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Основные источники загрязнения поверхностных вод р.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Чумыш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31032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Сброс сточных вод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ООО «Жилищно-коммунальное управление»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Заринск в 2018 году увеличился по сравнению с 2017 годом на 260,00 тыс.м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составил 3430,00 тыс.м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/год. </a:t>
            </a:r>
          </a:p>
          <a:p>
            <a:pPr lvl="0"/>
            <a:endParaRPr lang="ru-RU" altLang="zh-CN" sz="2400" dirty="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Times New Roman" pitchFamily="18" charset="0"/>
            </a:endParaRPr>
          </a:p>
          <a:p>
            <a:pPr lvl="0">
              <a:buNone/>
            </a:pPr>
            <a:r>
              <a:rPr lang="ru-RU" altLang="zh-CN" sz="24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          Сброс загрязняющих веществ в поверхностные водные объекты в 2018 году  составил  64191,77</a:t>
            </a:r>
            <a:r>
              <a:rPr lang="ru-RU" altLang="zh-CN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24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т.</a:t>
            </a:r>
          </a:p>
          <a:p>
            <a:pPr lvl="0">
              <a:buNone/>
            </a:pPr>
            <a:r>
              <a:rPr lang="ru-RU" altLang="zh-CN" sz="24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     (2017 г.- 69995,62</a:t>
            </a:r>
            <a:r>
              <a:rPr lang="ru-RU" altLang="zh-CN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zh-CN" sz="24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т.), что на 5803,85 т. меньше, </a:t>
            </a:r>
          </a:p>
          <a:p>
            <a:pPr lvl="0">
              <a:buNone/>
            </a:pPr>
            <a:r>
              <a:rPr lang="ru-RU" altLang="zh-CN" sz="2400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Times New Roman" pitchFamily="18" charset="0"/>
              </a:rPr>
              <a:t>    в предыдущем году.</a:t>
            </a:r>
            <a:endParaRPr lang="ru-RU" altLang="zh-CN" sz="3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3156960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3000372"/>
            <a:ext cx="5017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водных объектов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Стационарные пункты наблюдений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Мониторингом поверхностных водных объектов на территории Алтайского края занимается Алтайский ЦГМС, имеющий стационарные пункты наблюдения.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Гидрологические наблюдения по краю производятся Алтайским ЦГМС на 31 постах.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Гидрохимические наблюдения за качеством поверхностных вод осуществляются на 23 постах, в т. ч. на  2 озерных.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Гидрологические наблюдения ведутся на реках Обь, Барнаулка, Алей, Чарыш, Чумыш,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Тогул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Кулунда, Бия, Катунь, Каменка, Песчаная, Ануй, Бурла.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Гидрохимические наблюдения ведутся на реках Обь, Барнаулка, Алей, Чарыш, Чумыш,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Тогул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Кулунда, Бия, Катунь, Каменка,  Песчаная, Ануй и на озерах Б. Островное и Кучукское.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Протяженность рек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b="1" i="1" dirty="0" smtClean="0"/>
              <a:t>По данным отчета  СО ИВЭП РАН  «Составление реестра водных объектов Алтайского края»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92922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территории края протекает 17085 рек общей протяженностью 51004 км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      	из них: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- 16309 – длиной менее 10 км;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- 776 – длиной более 10 км,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 т.ч.: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- 29 реки протяженностью  более 101 км,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из них: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– 5 – более 500 км.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- 9700 рек имеют постоянные водотоки.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Главная водная артерия края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р.Обь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длиной в пределах Алтайского края 493 км (общая длина – 3650 км),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образуется от слияния рек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Бии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(300 км) и Катуни (688 км). 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Крупнейшие притоки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Оби – реки Алей (858 км),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Чарыш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(547 км),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Чумыш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(644 км).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8985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Мониторинг водных объектов на локальном уровне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Водопользователи, осуществляющие забор воды из поверхностных водных объектов и сброс сточных вод в поверхностные водные объекты осуществляют мониторинг водных объектов на локальном уровне по качественным и количественным показателям.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5011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Calibri" pitchFamily="34" charset="0"/>
              </a:rPr>
              <a:t>Карта-схема наблюдательной сети за состоянием </a:t>
            </a:r>
            <a:br>
              <a:rPr lang="ru-RU" sz="3100" b="1" dirty="0" smtClean="0">
                <a:latin typeface="Calibri" pitchFamily="34" charset="0"/>
              </a:rPr>
            </a:br>
            <a:r>
              <a:rPr lang="ru-RU" sz="3100" b="1" dirty="0" smtClean="0">
                <a:latin typeface="Calibri" pitchFamily="34" charset="0"/>
              </a:rPr>
              <a:t>поверхностных водных объектов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Карта_Страница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95415" y="1571612"/>
            <a:ext cx="7773045" cy="50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Изменение качества воды реки Чумыш по взвешенным веществам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Изменение качества воды реки Алей по взвешенным веществам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Изменение качества воды реки Обь по взвешенным веществам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Изменение качества воды реки Катунь по взвешенным веществам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83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Изменение качества воды реки Бия по взвешенным веществам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2571744"/>
            <a:ext cx="5101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Половодье,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ПАВОДКИ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28"/>
            <a:ext cx="8158162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Половодье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Полово́дье</a:t>
            </a:r>
            <a:r>
              <a:rPr lang="ru-RU" dirty="0" smtClean="0"/>
              <a:t> — одна из фаз водного режима реки, ежегодно повторяющаяся в один и тот же сезон года, — относительно длительное и значительное увеличение водности, вызывающее подъём её уровня; обычно сопровождается выходом вод из меженного русла и затоплением поймы</a:t>
            </a:r>
          </a:p>
          <a:p>
            <a:r>
              <a:rPr lang="ru-RU" dirty="0" smtClean="0"/>
              <a:t>Половодье вызывается усиленным продолжительным притоком воды, который может быть обусловлен: </a:t>
            </a:r>
          </a:p>
          <a:p>
            <a:r>
              <a:rPr lang="ru-RU" dirty="0" smtClean="0"/>
              <a:t>весенним таянием снега на равнинах;</a:t>
            </a:r>
          </a:p>
          <a:p>
            <a:r>
              <a:rPr lang="ru-RU" dirty="0" smtClean="0"/>
              <a:t>летним таянием снега и ледников в горах;</a:t>
            </a:r>
          </a:p>
          <a:p>
            <a:r>
              <a:rPr lang="ru-RU" dirty="0" smtClean="0"/>
              <a:t>обильными дождями.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642918"/>
            <a:ext cx="7729534" cy="64294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Паводок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Па́водок</a:t>
            </a:r>
            <a:r>
              <a:rPr lang="ru-RU" dirty="0" smtClean="0"/>
              <a:t> — фаза водного режима реки, которая может многократно повторяться в различные сезоны года, характеризуется интенсивным (обычно кратковременным) увеличением расходов и уровней воды и вызывается дождями или обильным снеготаянием во время оттепелей. </a:t>
            </a:r>
          </a:p>
          <a:p>
            <a:r>
              <a:rPr lang="ru-RU" dirty="0" smtClean="0"/>
              <a:t>Периодически паводки не повторяются, и в этом их отличие от половодья. Продолжительность паводка от нескольких долей часа до нескольких суток. Среднемесячные расходы в период половодья и паводков больше среднегодовых. </a:t>
            </a:r>
          </a:p>
          <a:p>
            <a:r>
              <a:rPr lang="ru-RU" dirty="0" smtClean="0"/>
              <a:t>В отличие от половодья паводок может возникать в любое время года. Значительный паводок может вызвать наводнение. В процессе перемещения паводка по реке образуется </a:t>
            </a:r>
            <a:r>
              <a:rPr lang="ru-RU" dirty="0" err="1" smtClean="0"/>
              <a:t>паводочная</a:t>
            </a:r>
            <a:r>
              <a:rPr lang="ru-RU" dirty="0" smtClean="0"/>
              <a:t> волна.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8581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Количество и протяженность рек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599" cy="487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1785950"/>
                <a:gridCol w="1071570"/>
                <a:gridCol w="1357322"/>
                <a:gridCol w="1042966"/>
                <a:gridCol w="1500198"/>
                <a:gridCol w="1042965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b="1" dirty="0" err="1" smtClean="0">
                          <a:latin typeface="+mj-lt"/>
                        </a:rPr>
                        <a:t>п</a:t>
                      </a:r>
                      <a:r>
                        <a:rPr lang="ru-RU" sz="1200" b="1" dirty="0" smtClean="0">
                          <a:latin typeface="+mj-lt"/>
                        </a:rPr>
                        <a:t>/</a:t>
                      </a:r>
                      <a:r>
                        <a:rPr lang="ru-RU" sz="1200" b="1" dirty="0" err="1" smtClean="0">
                          <a:latin typeface="+mj-lt"/>
                        </a:rPr>
                        <a:t>п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Градация рек, водотоков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Длина реки,</a:t>
                      </a:r>
                      <a:r>
                        <a:rPr lang="ru-RU" sz="2000" b="1" baseline="0" dirty="0" smtClean="0">
                          <a:latin typeface="+mj-lt"/>
                        </a:rPr>
                        <a:t> км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Число единиц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%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Суммарная длина рек, км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%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</a:tr>
              <a:tr h="4662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1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Мельчайшие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Менее 10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16309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95,458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26176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51,321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4662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2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Самые малые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10-25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549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3,213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8235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16,145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4662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3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Малые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26-100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193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1,13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9750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19,116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4662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4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Средние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101-500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29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0,17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4370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8,569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4662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5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Большие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Более 500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5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0,029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2473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4,849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  <a:tr h="4662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6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Всего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-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17085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100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51004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j-lt"/>
                        </a:rPr>
                        <a:t>100</a:t>
                      </a:r>
                      <a:endParaRPr lang="ru-RU" sz="24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Особенности рек бассейна Верхней Оби</a:t>
            </a:r>
            <a:endParaRPr lang="ru-RU" sz="3600" b="1" dirty="0"/>
          </a:p>
        </p:txBody>
      </p:sp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Бассейн Верхней Оби занимает юго-восточную часть Западно-Сибирской низменности, Салаира и предгорья Алтая.</a:t>
            </a:r>
          </a:p>
          <a:p>
            <a:r>
              <a:rPr lang="ru-RU" dirty="0" smtClean="0"/>
              <a:t>Реки бассейна верхней Оби по характеру водного питания и гидрологическому режиму подразделяются на:</a:t>
            </a:r>
          </a:p>
          <a:p>
            <a:r>
              <a:rPr lang="ru-RU" dirty="0" smtClean="0"/>
              <a:t>- горные реки: Катунь, Бия;</a:t>
            </a:r>
          </a:p>
          <a:p>
            <a:r>
              <a:rPr lang="ru-RU" dirty="0" smtClean="0"/>
              <a:t>- предгорные реки: Чарыш, Чумыш;</a:t>
            </a:r>
          </a:p>
          <a:p>
            <a:r>
              <a:rPr lang="ru-RU" dirty="0" smtClean="0"/>
              <a:t>- равнинные - степные реки: Алей, Кулунда.</a:t>
            </a:r>
          </a:p>
          <a:p>
            <a:r>
              <a:rPr lang="ru-RU" dirty="0" smtClean="0"/>
              <a:t>Благодаря положению внутри континента, особенностям циркуляции атмосферы и характеру рельефа рассматриваемая территория отличается продолжительной, суровой зимой с сильными ветрами, метелями, устойчивым снежным покровом и довольно жарким летом. Основное количество осадков выпадает в теплую половину года. Переходные сезоны коротки, с резкими колебаниями температуры.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29409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ПАВОДОК 2014</a:t>
            </a:r>
            <a:b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7242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Причины и последствия  паводка 2014 года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50006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Весна 2014 года была ранняя и ледоход на р. Оби в районе г. Барнаула начался 01-02 апреля при отметке 188см. над «0» водомерного графика, при  расходе  1210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/сек. Отметки уровней  воды в реках Обь, Бия, Катунь, Ануй, Чарыш, Алей  во время прохождения первой волны весеннего половодья, (которая закончилась в конце мая)   на Алтае не превышали критических.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прошедшими обильными осадками в виде дождя (по данным АЦГМС превышение месячной нормы 2-2,5 раза) в горах Республики Алтай и в предгорье Алтайского края, которые  выпали в течении полумесяца мая 2014 года произошел резкий подъем уровней воды в реках Чарыш, Бия, Катунь, Ануй в результате этого на юго-восточной части территории Алтайского края произошло  наводнение сравнимое с паводком 1969 года. Расход воды на р. Обь в створе г. Барнаула 09.06.2014 года составлял 8150 м3/с.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Пик развития наводнения в бассейне Верней Оби  пришелся на первую декаду июня 2014 года.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в Алтайском крае с 29.05.2014 г. было затоплено 107 населенных пунктов в 25 муниципальных образованиях, 13160 домов и 15115 приусадебных участков, 39619 человек.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71530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Село Чарышское. Паводок 2014 года </a:t>
            </a:r>
            <a:r>
              <a:rPr lang="ru-RU" sz="2800" b="1" dirty="0" smtClean="0"/>
              <a:t>Фото 1</a:t>
            </a:r>
            <a:endParaRPr lang="ru-RU" sz="3600" b="1" dirty="0"/>
          </a:p>
        </p:txBody>
      </p:sp>
      <p:pic>
        <p:nvPicPr>
          <p:cNvPr id="4" name="Содержимое 3" descr="20140601 163848 IMG_795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071538" y="1714488"/>
            <a:ext cx="7230710" cy="482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Село Чарышское. Паводок 2014 года </a:t>
            </a:r>
            <a:br>
              <a:rPr lang="ru-RU" sz="3600" b="1" dirty="0" smtClean="0"/>
            </a:br>
            <a:r>
              <a:rPr lang="ru-RU" sz="2400" b="1" dirty="0" smtClean="0"/>
              <a:t>Фото 2</a:t>
            </a:r>
            <a:endParaRPr lang="ru-RU" sz="3600" dirty="0"/>
          </a:p>
        </p:txBody>
      </p:sp>
      <p:pic>
        <p:nvPicPr>
          <p:cNvPr id="4" name="Содержимое 3" descr="20140601 163902 IMG_79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841752" y="1643051"/>
            <a:ext cx="7302148" cy="486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972452" cy="6532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 Барнаул. Паводок 2014 года </a:t>
            </a:r>
            <a:br>
              <a:rPr lang="ru-RU" sz="3600" b="1" dirty="0" smtClean="0"/>
            </a:br>
            <a:r>
              <a:rPr lang="ru-RU" sz="2400" b="1" dirty="0" smtClean="0"/>
              <a:t>Фото 1</a:t>
            </a:r>
            <a:endParaRPr lang="ru-RU" sz="3600" b="1" dirty="0"/>
          </a:p>
        </p:txBody>
      </p:sp>
      <p:pic>
        <p:nvPicPr>
          <p:cNvPr id="4" name="Содержимое 3" descr="DSC04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786742" cy="476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7246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Город Барнаул. Паводок 2014 года </a:t>
            </a:r>
            <a:br>
              <a:rPr lang="ru-RU" sz="3600" b="1" dirty="0" smtClean="0"/>
            </a:br>
            <a:r>
              <a:rPr lang="ru-RU" sz="2400" b="1" dirty="0" smtClean="0"/>
              <a:t>Фото 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457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67373" y="1571613"/>
            <a:ext cx="7619403" cy="499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7839920" cy="5646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Город Бийск.  Паводок 2014 года  </a:t>
            </a:r>
            <a:r>
              <a:rPr lang="ru-RU" sz="2000" b="1" dirty="0" smtClean="0"/>
              <a:t>Фото 1</a:t>
            </a:r>
            <a:r>
              <a:rPr lang="ru-RU" sz="4000" b="1" dirty="0" smtClean="0"/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413" y="1357297"/>
            <a:ext cx="7619240" cy="5046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Город Бийск.  Паводок 2014 года  </a:t>
            </a:r>
            <a:r>
              <a:rPr lang="ru-RU" sz="1800" b="1" dirty="0" smtClean="0"/>
              <a:t>Фото 2</a:t>
            </a:r>
            <a:r>
              <a:rPr lang="ru-RU" sz="3200" b="1" dirty="0" smtClean="0"/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092346"/>
            <a:ext cx="8143932" cy="5394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285752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22172" y="2967335"/>
            <a:ext cx="5299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ПАВОДОК 2018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Площадь озёр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i="1" dirty="0" smtClean="0"/>
              <a:t>По данным отчета  СО ИВЭП РАН  «Составление реестра водных объектов Алтайского края»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7256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Более 11000 озер, из них свыше 230 – площадью более 1 км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крупные находятся в степной зоне края: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Кулундинское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728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Кучукское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181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Горькое (Романовского района) – 140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Большое Топольное (Бурлинского района) – 76,6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Большое Яровое -  66,7 км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28604"/>
            <a:ext cx="7643866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Причины и последствия  паводка 2014 года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марта 2018 года вследствие резкого повышения среднесуточных температур, продолжительных ливней, а также глубокого промерзания почвы повлекли за собой интенсивное склоновое снеготаяние в горной местности Алтайского края, произошло отложение паводковых наносов с образованием многочисленных заторов и в связи с этим в первую волну паводка были подтоплены:</a:t>
            </a: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- 218 населенных пунктов в 38 муниципальных образованиях;</a:t>
            </a: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- 3129 жилых домов;</a:t>
            </a: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- 8769 приусадебных участков;</a:t>
            </a: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около 20000 чел..</a:t>
            </a:r>
          </a:p>
          <a:p>
            <a:pPr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Образовавшийся затор на реке Чумыш ниже автодорожного моста привел к подпору реки Тальменка. В связи, с чем река Тальменка вышла из берегов и подтопила 89 жилых домов в р.п.Тальменка.</a:t>
            </a: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Прогноз второй волны паводка на территории Алтайского края не оправдался.</a:t>
            </a:r>
          </a:p>
          <a:p>
            <a:pPr hangingPunct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Критические отметки подтоплений по населенным пунктам, расположенным на реках Чарыш, Катунь, Обь не были достигнуты, кроме р.Обь в районе п.Затон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гор.Барнаула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уровень воды 20.04. достиг отметки 563 см при критической 540 см. В зону подтопления попали 22 приусадебных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участк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5646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Село Солонешное Солонешенского района (река Ануй)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a4c7cf2356ce1de3a9415281eed245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666807" y="1935163"/>
            <a:ext cx="7810386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8086756" cy="10749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Усть-Козлуха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Краснощековского района (река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Маралиха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857224" y="1643050"/>
            <a:ext cx="7500990" cy="485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714" y="642918"/>
            <a:ext cx="8015286" cy="9212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Село Зеленый Дол Петропавловский район (река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Ануй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71538" y="1502637"/>
            <a:ext cx="7429552" cy="499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lyvet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83710"/>
            <a:ext cx="7929618" cy="520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27249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Мероприятия, направленные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на предотвращение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негативного влияния вод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Виды мероприятий, стоимость работ</a:t>
            </a:r>
            <a:endParaRPr lang="ru-RU" sz="3600" b="1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529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2018 году начато строительство двух объектов инженерной защиты от наводнений в селе Чарышское Чарышского района и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Быстрянка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Красногорского района со сроком реализации В 2019 году работы завершены. Для предотвращения затопления застроенных территорий, указанных сел, проектами предусматривается возведение защитных дамб общей протяженностью 9,4 км.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работ по мероприятию «Инженерная защита от наводнений села Чарышское Чарышского района составляет 138,8 млн. рублей.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работ по объекту «Инженерная защита от наводнений с.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Быстрянка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Красногорского района Алтайского края» – 140,1 млн. рублей.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в 2019 году завершены работы по объекту «Капитальный ремонт гидротехнического сооружения на пруду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Сорокинский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с. Алтайское Алтайского района Алтайского края (Плотина)». Стоимость строительно-монтажных работ составляет 14,45 млн.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972452" cy="6366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Берегозащитная дамбы в селе Чарышское  Чарышского района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Чарыш_май 2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59169"/>
            <a:ext cx="7858180" cy="466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086724" cy="5646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Берегозащитная дамба в селе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Быстрянка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Красногорского района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70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9583"/>
            <a:ext cx="7929618" cy="479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57158" y="1571612"/>
            <a:ext cx="428628" cy="4286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58" y="2357430"/>
            <a:ext cx="428628" cy="4286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58" y="3929066"/>
            <a:ext cx="428628" cy="4286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4293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План мероприятий 2020-2021 г.г.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Капитальный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ГТС на логу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с. Зеленый Луг Родинского района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	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ремонт правобережной ограждающей дамбы на р. Тальменка в р.п. Тальменка Тальменского района Алтайского края». В 2009 и 2012 годах на территории райцентра были выполнены работы по капитальному ремонту двух защитных гидротехнических сооружений. С учетом капитального ремонта третьей сооружения территория р.п. Тальменка полностью будет защищено от негативного воздействия вод рек Тальменка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Чумыш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2020-2021 год запланировано строительство двух защитных гидротехнических сооружений в селе Краснощеково Краснощековского района и селе Талица Советского района. Для предотвращения затопления застроенных территорий указанных сел проектами предусматривается возведение защитных дамб общей протяженностью 11,2 км. Общая сметная стоимость реализации мероприятий в соответствии с проектной документацией составляет более 450 млн. 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335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285992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857628"/>
            <a:ext cx="32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болота и озера</a:t>
            </a:r>
            <a:endParaRPr lang="ru-RU" sz="3600" b="1" dirty="0"/>
          </a:p>
        </p:txBody>
      </p:sp>
      <p:pic>
        <p:nvPicPr>
          <p:cNvPr id="4" name="Содержимое 3" descr="Озер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rcRect l="7235" t="14502" r="8493" b="13888"/>
          <a:stretch>
            <a:fillRect/>
          </a:stretch>
        </p:blipFill>
        <p:spPr>
          <a:xfrm>
            <a:off x="500034" y="1214422"/>
            <a:ext cx="7940983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428604"/>
            <a:ext cx="750099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Планируемое строительство последующих лет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	В </a:t>
            </a:r>
            <a:r>
              <a:rPr lang="ru-RU" sz="2400" dirty="0" smtClean="0"/>
              <a:t>последующие годы планируется построить:</a:t>
            </a:r>
          </a:p>
          <a:p>
            <a:r>
              <a:rPr lang="ru-RU" sz="2400" dirty="0" smtClean="0"/>
              <a:t>- инженерную защиту от наводнений в селе Солонешное </a:t>
            </a:r>
            <a:r>
              <a:rPr lang="ru-RU" sz="2400" dirty="0" err="1" smtClean="0"/>
              <a:t>Солонешенского</a:t>
            </a:r>
            <a:r>
              <a:rPr lang="ru-RU" sz="2400" dirty="0" smtClean="0"/>
              <a:t> района. Стоимость работ 381,9 млн.рублей;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берегоукрепление</a:t>
            </a:r>
            <a:r>
              <a:rPr lang="ru-RU" sz="2400" dirty="0" smtClean="0"/>
              <a:t> реки </a:t>
            </a:r>
            <a:r>
              <a:rPr lang="ru-RU" sz="2400" dirty="0" err="1" smtClean="0"/>
              <a:t>Чарыш</a:t>
            </a:r>
            <a:r>
              <a:rPr lang="ru-RU" sz="2400" dirty="0" smtClean="0"/>
              <a:t> у села </a:t>
            </a:r>
            <a:r>
              <a:rPr lang="ru-RU" sz="2400" dirty="0" err="1" smtClean="0"/>
              <a:t>Харлово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Краснощековского</a:t>
            </a:r>
            <a:r>
              <a:rPr lang="ru-RU" sz="2400" dirty="0" smtClean="0"/>
              <a:t> района. Стоимость работ 13.6 млн.рублей;</a:t>
            </a:r>
          </a:p>
          <a:p>
            <a:r>
              <a:rPr lang="ru-RU" sz="2400" dirty="0" smtClean="0"/>
              <a:t>- инженерную защиту от наводнений  в п.Ильича г.Барнаула. Стоимость работ 98,0 млн.рублей;</a:t>
            </a:r>
          </a:p>
          <a:p>
            <a:r>
              <a:rPr lang="ru-RU" sz="2400" dirty="0" smtClean="0"/>
              <a:t>- инженерную защиту от наводнений в с.Быстрый Исток </a:t>
            </a:r>
            <a:r>
              <a:rPr lang="ru-RU" sz="2400" dirty="0" err="1" smtClean="0"/>
              <a:t>Быстроистокского</a:t>
            </a:r>
            <a:r>
              <a:rPr lang="ru-RU" sz="2400" dirty="0" smtClean="0"/>
              <a:t> района. Стоимость работ 489,7 млн.рублей.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928670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Подготовительные работы по разработке проектной документации на расчистку и регулирование русел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2019 году подготовлены материалы на разработку проектной документации на расчистку русел рек Солонешенского и Краснощёковского районов.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Солонешенском районе требуется выполнить регулирование русел рек Пашенка,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Сибирячиха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Березовка и Быстрая в селах Солонешное,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Сибирячиха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Березовка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Общая протяженность участка работ – 6,85 км. Общая стоимость – 25,4 млн. рублей, в том числе на разработку ПСД – 3,8 млн.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Краснощековском районе требуется выполнить регулирование русла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Маралиха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селе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Усть-Козлуха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Протяженность участка работ – 2,2 км. Общая стоимость – 12,4 млн. рублей, в том числе на разработку ПСД – 2,0 млн. рублей.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дальнейшем будет решаться вопрос по разработке проектной документации на расчистку русел малых рек в Алтайском, Советском, Смоленском и Чарышском районах.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857496"/>
            <a:ext cx="685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289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ГИДРОТЕХНИЧЕСКИЕ СООРУЖЕНИЯ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34" y="2786058"/>
            <a:ext cx="7643866" cy="35719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6" y="4214818"/>
            <a:ext cx="4000528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4714884"/>
            <a:ext cx="4000528" cy="4286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7686" y="5214950"/>
            <a:ext cx="4000528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928670"/>
            <a:ext cx="7643866" cy="1714512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7286676" cy="17247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Гидротехническое сооружение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объект для использования водных ресурсов, а также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борьбы с вредным воздействием вод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гидротехнических сооружений  решаются на практике вопросы:       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использования,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охраны водных ресурсов,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борьбы с вредным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действием вод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57158" y="1857364"/>
            <a:ext cx="3643370" cy="500066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1285860"/>
            <a:ext cx="3643370" cy="428628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4214818"/>
            <a:ext cx="3643370" cy="1285884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357562"/>
            <a:ext cx="3643370" cy="642942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8" y="2571744"/>
            <a:ext cx="3643370" cy="571504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1285860"/>
            <a:ext cx="3643370" cy="428652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1857364"/>
            <a:ext cx="3643338" cy="1714512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817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  Виды гидротехнических сооружений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500594" cy="506906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плотины,         здания ГЭС  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туннели,           каналы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водосбросные, водоспускные водовыпускные сооружения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судоходные шлюзы и судоподъёмники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сооружения для защиты от наводнений, разрушений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берегов и дна водохранилищ,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рек 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3929066"/>
            <a:ext cx="3643338" cy="2578362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7" y="1357298"/>
            <a:ext cx="3786215" cy="485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насосные станции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сооружения (дамбы), ограждающие хранилища жидких отходов промышленных и сельскохозяйственных организаций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устройства от размывов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на каналах и другие сооружения,  предназначенные для использования водных ресурсов и предотвращения негативного воздействия вод и жидких отходов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828</TotalTime>
  <Words>1539</Words>
  <Application>Microsoft Office PowerPoint</Application>
  <PresentationFormat>Экран (4:3)</PresentationFormat>
  <Paragraphs>297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Поток</vt:lpstr>
      <vt:lpstr>Лекция  «Водные ресурсы Алтайского края»</vt:lpstr>
      <vt:lpstr>Карта Алтайского края</vt:lpstr>
      <vt:lpstr>Протяженность рек По данным отчета  СО ИВЭП РАН  «Составление реестра водных объектов Алтайского края»</vt:lpstr>
      <vt:lpstr>Количество и протяженность рек</vt:lpstr>
      <vt:lpstr>Площадь озёр По данным отчета  СО ИВЭП РАН  «Составление реестра водных объектов Алтайского края»</vt:lpstr>
      <vt:lpstr>Основные болота и озера</vt:lpstr>
      <vt:lpstr>ГИДРОТЕХНИЧЕСКИЕ СООРУЖЕНИЯ</vt:lpstr>
      <vt:lpstr>Гидротехническое сооружение – это объект для использования водных ресурсов, а также  для борьбы с вредным воздействием вод </vt:lpstr>
      <vt:lpstr>   Виды гидротехнических сооружений </vt:lpstr>
      <vt:lpstr>Назначение ГТС прудов и водохранилищ</vt:lpstr>
      <vt:lpstr>Водохранилища объемом 10 млн.куб.м и более</vt:lpstr>
      <vt:lpstr>      Гилёвское водохранилище. Плотина</vt:lpstr>
      <vt:lpstr>Гилёвское водохранилище.  Водоспускное сооружение</vt:lpstr>
      <vt:lpstr>Слайд 14</vt:lpstr>
      <vt:lpstr>Водозаборные сооружения поверхностных вод</vt:lpstr>
      <vt:lpstr>    Водозабор руслового типа. Вид с воды</vt:lpstr>
      <vt:lpstr> Водозабор руслового типа. Вид с берега  </vt:lpstr>
      <vt:lpstr>Водозабор берегового типа</vt:lpstr>
      <vt:lpstr>Динамика объема водозабора </vt:lpstr>
      <vt:lpstr>Динамика объема водопользования</vt:lpstr>
      <vt:lpstr>Слайд 21</vt:lpstr>
      <vt:lpstr>Основные потребители воды- источники  её загрязнения</vt:lpstr>
      <vt:lpstr>Показатели объема сбросов сточных вод в  2018 году</vt:lpstr>
      <vt:lpstr>     Основные источники загрязнения    поверхностных вод р.Обь </vt:lpstr>
      <vt:lpstr>Основные источники загрязнения поверхностных вод р. Бия</vt:lpstr>
      <vt:lpstr>Основные источники загрязнения поверхностных вод р. Алей</vt:lpstr>
      <vt:lpstr>   Основные источники загрязнения поверхностных вод р. Чумыш </vt:lpstr>
      <vt:lpstr>Слайд 28</vt:lpstr>
      <vt:lpstr>Стационарные пункты наблюдений</vt:lpstr>
      <vt:lpstr>Мониторинг водных объектов на локальном уровне</vt:lpstr>
      <vt:lpstr>Карта-схема наблюдательной сети за состоянием  поверхностных водных объектов </vt:lpstr>
      <vt:lpstr>Изменение качества воды реки Чумыш по взвешенным веществам</vt:lpstr>
      <vt:lpstr>Изменение качества воды реки Алей по взвешенным веществам</vt:lpstr>
      <vt:lpstr>Изменение качества воды реки Обь по взвешенным веществам</vt:lpstr>
      <vt:lpstr>Изменение качества воды реки Катунь по взвешенным веществам</vt:lpstr>
      <vt:lpstr>Изменение качества воды реки Бия по взвешенным веществам</vt:lpstr>
      <vt:lpstr>    </vt:lpstr>
      <vt:lpstr>Половодье</vt:lpstr>
      <vt:lpstr>Паводок</vt:lpstr>
      <vt:lpstr>Особенности рек бассейна Верхней Оби</vt:lpstr>
      <vt:lpstr>   ПАВОДОК 2014   </vt:lpstr>
      <vt:lpstr>Причины и последствия  паводка 2014 года</vt:lpstr>
      <vt:lpstr>Село Чарышское. Паводок 2014 года Фото 1</vt:lpstr>
      <vt:lpstr>Село Чарышское. Паводок 2014 года  Фото 2</vt:lpstr>
      <vt:lpstr>Город Барнаул. Паводок 2014 года  Фото 1</vt:lpstr>
      <vt:lpstr>Город Барнаул. Паводок 2014 года  Фото 2</vt:lpstr>
      <vt:lpstr>Город Бийск.  Паводок 2014 года  Фото 1 </vt:lpstr>
      <vt:lpstr>Город Бийск.  Паводок 2014 года  Фото 2 </vt:lpstr>
      <vt:lpstr>Слайд 49</vt:lpstr>
      <vt:lpstr>Причины и последствия  паводка 2014 года</vt:lpstr>
      <vt:lpstr>Село Солонешное Солонешенского района (река Ануй)</vt:lpstr>
      <vt:lpstr>Село Усть-Козлуха Краснощековского района (река Маралиха)</vt:lpstr>
      <vt:lpstr>Село Зеленый Дол Петропавловский район (река Ануй)</vt:lpstr>
      <vt:lpstr>Слайд 54</vt:lpstr>
      <vt:lpstr>  Мероприятия, направленные  на предотвращение  негативного влияния вод </vt:lpstr>
      <vt:lpstr>Виды мероприятий, стоимость работ</vt:lpstr>
      <vt:lpstr>Берегозащитная дамбы в селе Чарышское  Чарышского района</vt:lpstr>
      <vt:lpstr>Берегозащитная дамба в селе Быстрянка Красногорского района</vt:lpstr>
      <vt:lpstr>План мероприятий 2020-2021 г.г.</vt:lpstr>
      <vt:lpstr>Планируемое строительство последующих лет</vt:lpstr>
      <vt:lpstr>Подготовительные работы по разработке проектной документации на расчистку и регулирование русел</vt:lpstr>
      <vt:lpstr>Слайд 62</vt:lpstr>
    </vt:vector>
  </TitlesOfParts>
  <Company>ОВР по АК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 «Водные ресурсы Алтайского края»</dc:title>
  <dc:creator>Алтай</dc:creator>
  <cp:lastModifiedBy>Елена</cp:lastModifiedBy>
  <cp:revision>237</cp:revision>
  <dcterms:created xsi:type="dcterms:W3CDTF">2020-01-29T04:00:11Z</dcterms:created>
  <dcterms:modified xsi:type="dcterms:W3CDTF">2020-02-02T19:08:05Z</dcterms:modified>
</cp:coreProperties>
</file>